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10"/>
  </p:notesMasterIdLst>
  <p:handoutMasterIdLst>
    <p:handoutMasterId r:id="rId11"/>
  </p:handoutMasterIdLst>
  <p:sldIdLst>
    <p:sldId id="256" r:id="rId2"/>
    <p:sldId id="269" r:id="rId3"/>
    <p:sldId id="270" r:id="rId4"/>
    <p:sldId id="271" r:id="rId5"/>
    <p:sldId id="267" r:id="rId6"/>
    <p:sldId id="268" r:id="rId7"/>
    <p:sldId id="263" r:id="rId8"/>
    <p:sldId id="258" r:id="rId9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  <a:srgbClr val="00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57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en-US"/>
          </a:p>
        </p:txBody>
      </p:sp>
      <p:sp>
        <p:nvSpPr>
          <p:cNvPr id="1024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1024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658C1B7-C16E-41FF-AD31-F5E59DA30A7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4103448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55F9669-F8A2-4C1D-97BE-37E467978E36}" type="datetimeFigureOut">
              <a:rPr lang="en-US" smtClean="0"/>
              <a:t>1/25/2018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3582D5E-3023-42EE-B2C4-2020A997CB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97727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582D5E-3023-42EE-B2C4-2020A997CBAA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32519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46" name="Group 2"/>
          <p:cNvGrpSpPr>
            <a:grpSpLocks/>
          </p:cNvGrpSpPr>
          <p:nvPr/>
        </p:nvGrpSpPr>
        <p:grpSpPr bwMode="auto">
          <a:xfrm>
            <a:off x="0" y="0"/>
            <a:ext cx="8763000" cy="5943600"/>
            <a:chOff x="0" y="0"/>
            <a:chExt cx="5520" cy="3744"/>
          </a:xfrm>
        </p:grpSpPr>
        <p:sp>
          <p:nvSpPr>
            <p:cNvPr id="6147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1104" cy="3072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bg2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en-US" altLang="en-US" sz="2400">
                <a:latin typeface="Times New Roman" pitchFamily="18" charset="0"/>
              </a:endParaRPr>
            </a:p>
          </p:txBody>
        </p:sp>
        <p:grpSp>
          <p:nvGrpSpPr>
            <p:cNvPr id="6148" name="Group 4"/>
            <p:cNvGrpSpPr>
              <a:grpSpLocks/>
            </p:cNvGrpSpPr>
            <p:nvPr userDrawn="1"/>
          </p:nvGrpSpPr>
          <p:grpSpPr bwMode="auto">
            <a:xfrm>
              <a:off x="0" y="2208"/>
              <a:ext cx="5520" cy="1536"/>
              <a:chOff x="0" y="2208"/>
              <a:chExt cx="5520" cy="1536"/>
            </a:xfrm>
          </p:grpSpPr>
          <p:sp>
            <p:nvSpPr>
              <p:cNvPr id="6149" name="Rectangle 5"/>
              <p:cNvSpPr>
                <a:spLocks noChangeArrowheads="1"/>
              </p:cNvSpPr>
              <p:nvPr/>
            </p:nvSpPr>
            <p:spPr bwMode="ltGray">
              <a:xfrm>
                <a:off x="624" y="2208"/>
                <a:ext cx="4896" cy="1536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endParaRPr lang="en-US" altLang="en-US" sz="2400">
                  <a:latin typeface="Times New Roman" pitchFamily="18" charset="0"/>
                </a:endParaRPr>
              </a:p>
            </p:txBody>
          </p:sp>
          <p:sp>
            <p:nvSpPr>
              <p:cNvPr id="6150" name="Rectangle 6"/>
              <p:cNvSpPr>
                <a:spLocks noChangeArrowheads="1"/>
              </p:cNvSpPr>
              <p:nvPr/>
            </p:nvSpPr>
            <p:spPr bwMode="white">
              <a:xfrm>
                <a:off x="654" y="2352"/>
                <a:ext cx="4818" cy="1347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endParaRPr lang="en-US" altLang="en-US" sz="2400">
                  <a:latin typeface="Times New Roman" pitchFamily="18" charset="0"/>
                </a:endParaRPr>
              </a:p>
            </p:txBody>
          </p:sp>
          <p:sp>
            <p:nvSpPr>
              <p:cNvPr id="6151" name="Line 7"/>
              <p:cNvSpPr>
                <a:spLocks noChangeShapeType="1"/>
              </p:cNvSpPr>
              <p:nvPr/>
            </p:nvSpPr>
            <p:spPr bwMode="auto">
              <a:xfrm>
                <a:off x="0" y="3072"/>
                <a:ext cx="624" cy="0"/>
              </a:xfrm>
              <a:prstGeom prst="line">
                <a:avLst/>
              </a:prstGeom>
              <a:noFill/>
              <a:ln w="50800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6152" name="Group 8"/>
            <p:cNvGrpSpPr>
              <a:grpSpLocks/>
            </p:cNvGrpSpPr>
            <p:nvPr userDrawn="1"/>
          </p:nvGrpSpPr>
          <p:grpSpPr bwMode="auto">
            <a:xfrm>
              <a:off x="400" y="336"/>
              <a:ext cx="5088" cy="192"/>
              <a:chOff x="400" y="336"/>
              <a:chExt cx="5088" cy="192"/>
            </a:xfrm>
          </p:grpSpPr>
          <p:sp>
            <p:nvSpPr>
              <p:cNvPr id="6153" name="Rectangle 9"/>
              <p:cNvSpPr>
                <a:spLocks noChangeArrowheads="1"/>
              </p:cNvSpPr>
              <p:nvPr/>
            </p:nvSpPr>
            <p:spPr bwMode="auto">
              <a:xfrm>
                <a:off x="3952" y="336"/>
                <a:ext cx="1536" cy="192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endParaRPr lang="en-US" altLang="en-US" sz="2400">
                  <a:latin typeface="Times New Roman" pitchFamily="18" charset="0"/>
                </a:endParaRPr>
              </a:p>
            </p:txBody>
          </p:sp>
          <p:sp>
            <p:nvSpPr>
              <p:cNvPr id="6154" name="Line 10"/>
              <p:cNvSpPr>
                <a:spLocks noChangeShapeType="1"/>
              </p:cNvSpPr>
              <p:nvPr/>
            </p:nvSpPr>
            <p:spPr bwMode="auto">
              <a:xfrm>
                <a:off x="400" y="432"/>
                <a:ext cx="5088" cy="0"/>
              </a:xfrm>
              <a:prstGeom prst="line">
                <a:avLst/>
              </a:prstGeom>
              <a:noFill/>
              <a:ln w="44450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</p:grpSp>
      <p:sp>
        <p:nvSpPr>
          <p:cNvPr id="6155" name="Rectangle 11"/>
          <p:cNvSpPr>
            <a:spLocks noGrp="1" noChangeArrowheads="1"/>
          </p:cNvSpPr>
          <p:nvPr>
            <p:ph type="ctrTitle"/>
          </p:nvPr>
        </p:nvSpPr>
        <p:spPr>
          <a:xfrm>
            <a:off x="2057400" y="1143000"/>
            <a:ext cx="6629400" cy="2209800"/>
          </a:xfrm>
        </p:spPr>
        <p:txBody>
          <a:bodyPr/>
          <a:lstStyle>
            <a:lvl1pPr>
              <a:defRPr sz="4800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  <p:sp>
        <p:nvSpPr>
          <p:cNvPr id="6156" name="Rectangle 12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962400"/>
            <a:ext cx="6858000" cy="1600200"/>
          </a:xfrm>
        </p:spPr>
        <p:txBody>
          <a:bodyPr anchor="ctr"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  <p:sp>
        <p:nvSpPr>
          <p:cNvPr id="6157" name="Rectangle 13"/>
          <p:cNvSpPr>
            <a:spLocks noGrp="1" noChangeArrowheads="1"/>
          </p:cNvSpPr>
          <p:nvPr>
            <p:ph type="dt" sz="half" idx="2"/>
          </p:nvPr>
        </p:nvSpPr>
        <p:spPr>
          <a:xfrm>
            <a:off x="912813" y="6251575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158" name="Rectangle 14"/>
          <p:cNvSpPr>
            <a:spLocks noGrp="1" noChangeArrowheads="1"/>
          </p:cNvSpPr>
          <p:nvPr>
            <p:ph type="ftr" sz="quarter" idx="3"/>
          </p:nvPr>
        </p:nvSpPr>
        <p:spPr>
          <a:xfrm>
            <a:off x="3354388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159" name="Rectangle 15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C4EC379B-623E-495F-87B4-C8B63A39BD1D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8633BD6-06EA-40A9-A4C1-8D699437C3D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706676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43700" y="277813"/>
            <a:ext cx="1943100" cy="58531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7813"/>
            <a:ext cx="5676900" cy="58531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3C7329-1DE5-40AB-BBBA-8645F64BC19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708620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88A4B18-08CB-4F68-AAF1-DD138923B2B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375017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456155B-4F14-4814-BBC4-44C45352C18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750840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600200"/>
            <a:ext cx="38100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76800" y="1600200"/>
            <a:ext cx="38100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D3D5ED8-232F-4262-A06B-E034FF17752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666420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BE31F15-51D0-4112-9E4A-F05DCCAC953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081619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CD3487-D58B-4825-B9F9-EA653DA1C4A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75771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9ED391E-898E-47B7-8060-FC89641CC9C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895890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2460284-06D6-40EA-9BE2-4E42B369ABB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007793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4E56D1A-6B8D-4992-BD14-4659D71AB69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468405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22" name="Group 2"/>
          <p:cNvGrpSpPr>
            <a:grpSpLocks/>
          </p:cNvGrpSpPr>
          <p:nvPr/>
        </p:nvGrpSpPr>
        <p:grpSpPr bwMode="auto">
          <a:xfrm>
            <a:off x="0" y="0"/>
            <a:ext cx="8686800" cy="4876800"/>
            <a:chOff x="0" y="0"/>
            <a:chExt cx="5472" cy="3072"/>
          </a:xfrm>
        </p:grpSpPr>
        <p:sp>
          <p:nvSpPr>
            <p:cNvPr id="5123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384" cy="3072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bg2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en-US" altLang="en-US" sz="2400">
                <a:latin typeface="Times New Roman" pitchFamily="18" charset="0"/>
              </a:endParaRPr>
            </a:p>
          </p:txBody>
        </p:sp>
        <p:grpSp>
          <p:nvGrpSpPr>
            <p:cNvPr id="5124" name="Group 4"/>
            <p:cNvGrpSpPr>
              <a:grpSpLocks/>
            </p:cNvGrpSpPr>
            <p:nvPr/>
          </p:nvGrpSpPr>
          <p:grpSpPr bwMode="auto">
            <a:xfrm>
              <a:off x="240" y="893"/>
              <a:ext cx="5232" cy="115"/>
              <a:chOff x="240" y="893"/>
              <a:chExt cx="5232" cy="115"/>
            </a:xfrm>
          </p:grpSpPr>
          <p:sp>
            <p:nvSpPr>
              <p:cNvPr id="5125" name="Rectangle 5"/>
              <p:cNvSpPr>
                <a:spLocks noChangeArrowheads="1"/>
              </p:cNvSpPr>
              <p:nvPr/>
            </p:nvSpPr>
            <p:spPr bwMode="auto">
              <a:xfrm>
                <a:off x="4320" y="893"/>
                <a:ext cx="1152" cy="115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endParaRPr lang="en-US" altLang="en-US" sz="2400">
                  <a:latin typeface="Times New Roman" pitchFamily="18" charset="0"/>
                </a:endParaRPr>
              </a:p>
            </p:txBody>
          </p:sp>
          <p:sp>
            <p:nvSpPr>
              <p:cNvPr id="5126" name="Line 6"/>
              <p:cNvSpPr>
                <a:spLocks noChangeShapeType="1"/>
              </p:cNvSpPr>
              <p:nvPr/>
            </p:nvSpPr>
            <p:spPr bwMode="auto">
              <a:xfrm>
                <a:off x="240" y="941"/>
                <a:ext cx="5232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</p:grpSp>
      <p:sp>
        <p:nvSpPr>
          <p:cNvPr id="5127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277813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5128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1600200"/>
            <a:ext cx="7772400" cy="453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5129" name="Rectangle 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251575"/>
            <a:ext cx="1981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/>
            </a:lvl1pPr>
          </a:lstStyle>
          <a:p>
            <a:endParaRPr lang="en-US" altLang="en-US"/>
          </a:p>
        </p:txBody>
      </p:sp>
      <p:sp>
        <p:nvSpPr>
          <p:cNvPr id="5130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52800" y="62484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/>
            </a:lvl1pPr>
          </a:lstStyle>
          <a:p>
            <a:endParaRPr lang="en-US" altLang="en-US"/>
          </a:p>
        </p:txBody>
      </p:sp>
      <p:sp>
        <p:nvSpPr>
          <p:cNvPr id="5131" name="Rectangle 1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1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/>
            </a:lvl1pPr>
          </a:lstStyle>
          <a:p>
            <a:fld id="{9A447F55-D629-4D8B-B05A-855E2E54CD71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5132" name="Line 12"/>
          <p:cNvSpPr>
            <a:spLocks noChangeShapeType="1"/>
          </p:cNvSpPr>
          <p:nvPr/>
        </p:nvSpPr>
        <p:spPr bwMode="auto">
          <a:xfrm>
            <a:off x="0" y="4876800"/>
            <a:ext cx="609600" cy="0"/>
          </a:xfrm>
          <a:prstGeom prst="line">
            <a:avLst/>
          </a:prstGeom>
          <a:noFill/>
          <a:ln w="44450">
            <a:solidFill>
              <a:schemeClr val="bg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iming>
    <p:tnLst>
      <p:par>
        <p:cTn id="1" dur="indefinite" restart="never" nodeType="tmRoot"/>
      </p:par>
    </p:tnLst>
  </p:timing>
  <p:txStyles>
    <p:titleStyle>
      <a:lvl1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  <a:cs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  <a:cs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  <a:cs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Char char="n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n"/>
        <a:defRPr sz="26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55000"/>
        <a:buFont typeface="Wingdings" pitchFamily="2" charset="2"/>
        <a:buChar char="n"/>
        <a:defRPr sz="23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>
          <a:xfrm>
            <a:off x="762000" y="-76200"/>
            <a:ext cx="8077200" cy="1143000"/>
          </a:xfrm>
        </p:spPr>
        <p:txBody>
          <a:bodyPr/>
          <a:lstStyle/>
          <a:p>
            <a:r>
              <a:rPr lang="en-US" altLang="en-US" sz="3600" dirty="0">
                <a:solidFill>
                  <a:schemeClr val="accent1"/>
                </a:solidFill>
              </a:rPr>
              <a:t>Me llamo </a:t>
            </a:r>
            <a:r>
              <a:rPr lang="en-US" altLang="en-US" sz="3600" dirty="0" smtClean="0">
                <a:solidFill>
                  <a:schemeClr val="accent1"/>
                </a:solidFill>
              </a:rPr>
              <a:t>___________	 </a:t>
            </a:r>
            <a:r>
              <a:rPr lang="en-US" altLang="en-US" sz="3600" dirty="0">
                <a:solidFill>
                  <a:schemeClr val="accent1"/>
                </a:solidFill>
              </a:rPr>
              <a:t>Clase </a:t>
            </a:r>
            <a:r>
              <a:rPr lang="en-US" altLang="en-US" sz="3600" dirty="0" smtClean="0">
                <a:solidFill>
                  <a:schemeClr val="accent1"/>
                </a:solidFill>
              </a:rPr>
              <a:t>601</a:t>
            </a:r>
            <a:r>
              <a:rPr lang="en-US" altLang="en-US" sz="3600" dirty="0">
                <a:solidFill>
                  <a:schemeClr val="accent1"/>
                </a:solidFill>
              </a:rPr>
              <a:t/>
            </a:r>
            <a:br>
              <a:rPr lang="en-US" altLang="en-US" sz="3600" dirty="0">
                <a:solidFill>
                  <a:schemeClr val="accent1"/>
                </a:solidFill>
              </a:rPr>
            </a:br>
            <a:r>
              <a:rPr lang="en-US" altLang="en-US" sz="3600" dirty="0">
                <a:solidFill>
                  <a:schemeClr val="accent1"/>
                </a:solidFill>
              </a:rPr>
              <a:t>La fecha es el </a:t>
            </a:r>
            <a:r>
              <a:rPr lang="en-US" altLang="en-US" sz="3600" dirty="0" smtClean="0">
                <a:solidFill>
                  <a:schemeClr val="accent1"/>
                </a:solidFill>
              </a:rPr>
              <a:t>25 </a:t>
            </a:r>
            <a:r>
              <a:rPr lang="en-US" altLang="en-US" sz="3600" dirty="0">
                <a:solidFill>
                  <a:schemeClr val="accent1"/>
                </a:solidFill>
              </a:rPr>
              <a:t>de </a:t>
            </a:r>
            <a:r>
              <a:rPr lang="en-US" altLang="en-US" sz="3600" dirty="0" smtClean="0">
                <a:solidFill>
                  <a:schemeClr val="accent1"/>
                </a:solidFill>
              </a:rPr>
              <a:t>enero del 2018</a:t>
            </a:r>
            <a:endParaRPr lang="en-US" altLang="en-US" sz="3600" dirty="0">
              <a:solidFill>
                <a:schemeClr val="accent1"/>
              </a:solidFill>
            </a:endParaRP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685800" y="955675"/>
            <a:ext cx="8458200" cy="4530725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n-US" altLang="en-US" b="1" dirty="0" err="1">
                <a:solidFill>
                  <a:schemeClr val="tx2"/>
                </a:solidFill>
              </a:rPr>
              <a:t>Proposito</a:t>
            </a:r>
            <a:r>
              <a:rPr lang="en-US" altLang="en-US" b="1" dirty="0">
                <a:solidFill>
                  <a:schemeClr val="tx2"/>
                </a:solidFill>
              </a:rPr>
              <a:t> # </a:t>
            </a:r>
            <a:r>
              <a:rPr lang="en-US" altLang="en-US" b="1" dirty="0" smtClean="0">
                <a:solidFill>
                  <a:schemeClr val="tx2"/>
                </a:solidFill>
              </a:rPr>
              <a:t>51: </a:t>
            </a:r>
            <a:r>
              <a:rPr lang="en-US" altLang="en-US" dirty="0"/>
              <a:t>¿Como </a:t>
            </a:r>
            <a:r>
              <a:rPr lang="en-US" altLang="en-US" dirty="0" err="1"/>
              <a:t>repasamos</a:t>
            </a:r>
            <a:r>
              <a:rPr lang="en-US" altLang="en-US" dirty="0"/>
              <a:t> para el </a:t>
            </a:r>
            <a:r>
              <a:rPr lang="en-US" altLang="en-US" dirty="0" err="1"/>
              <a:t>examen</a:t>
            </a:r>
            <a:r>
              <a:rPr lang="en-US" altLang="en-US" dirty="0"/>
              <a:t> del </a:t>
            </a:r>
            <a:r>
              <a:rPr lang="en-US" altLang="en-US" dirty="0" err="1"/>
              <a:t>Capitulo</a:t>
            </a:r>
            <a:r>
              <a:rPr lang="en-US" altLang="en-US"/>
              <a:t> </a:t>
            </a:r>
            <a:r>
              <a:rPr lang="en-US" altLang="en-US" smtClean="0"/>
              <a:t>2 del PROXIMO JUEVES?</a:t>
            </a:r>
            <a:endParaRPr lang="en-US" altLang="en-US" dirty="0" smtClean="0"/>
          </a:p>
          <a:p>
            <a:pPr>
              <a:buFont typeface="Wingdings" pitchFamily="2" charset="2"/>
              <a:buNone/>
            </a:pPr>
            <a:r>
              <a:rPr lang="en-US" altLang="en-US" sz="2000" i="1" dirty="0" smtClean="0">
                <a:solidFill>
                  <a:srgbClr val="7030A0"/>
                </a:solidFill>
              </a:rPr>
              <a:t>L.O.- to review for the unit exam</a:t>
            </a:r>
            <a:endParaRPr lang="en-US" altLang="en-US" sz="2000" i="1" dirty="0">
              <a:solidFill>
                <a:srgbClr val="7030A0"/>
              </a:solidFill>
            </a:endParaRPr>
          </a:p>
          <a:p>
            <a:pPr>
              <a:buFont typeface="Wingdings" pitchFamily="2" charset="2"/>
              <a:buNone/>
            </a:pPr>
            <a:r>
              <a:rPr lang="en-US" altLang="en-US" b="1" dirty="0" err="1">
                <a:solidFill>
                  <a:schemeClr val="tx2"/>
                </a:solidFill>
              </a:rPr>
              <a:t>Actividad</a:t>
            </a:r>
            <a:r>
              <a:rPr lang="en-US" altLang="en-US" b="1" dirty="0">
                <a:solidFill>
                  <a:schemeClr val="tx2"/>
                </a:solidFill>
              </a:rPr>
              <a:t> </a:t>
            </a:r>
            <a:r>
              <a:rPr lang="en-US" altLang="en-US" b="1" dirty="0" err="1" smtClean="0">
                <a:solidFill>
                  <a:schemeClr val="tx2"/>
                </a:solidFill>
              </a:rPr>
              <a:t>Inicial</a:t>
            </a:r>
            <a:r>
              <a:rPr lang="en-US" altLang="en-US" b="1" dirty="0" smtClean="0">
                <a:solidFill>
                  <a:schemeClr val="tx2"/>
                </a:solidFill>
              </a:rPr>
              <a:t>: </a:t>
            </a:r>
            <a:r>
              <a:rPr lang="en-US" altLang="en-US" b="1" dirty="0" smtClean="0">
                <a:solidFill>
                  <a:schemeClr val="accent1"/>
                </a:solidFill>
                <a:latin typeface="Times New Roman" pitchFamily="18" charset="0"/>
              </a:rPr>
              <a:t>I- </a:t>
            </a:r>
            <a:r>
              <a:rPr lang="en-US" altLang="en-US" dirty="0">
                <a:latin typeface="Times New Roman" pitchFamily="18" charset="0"/>
              </a:rPr>
              <a:t>Identify the rooms in the house</a:t>
            </a:r>
            <a:r>
              <a:rPr lang="en-US" altLang="en-US" dirty="0" smtClean="0">
                <a:latin typeface="Times New Roman" pitchFamily="18" charset="0"/>
              </a:rPr>
              <a:t>:</a:t>
            </a:r>
          </a:p>
          <a:p>
            <a:pPr>
              <a:buFont typeface="Wingdings" pitchFamily="2" charset="2"/>
              <a:buNone/>
            </a:pPr>
            <a:endParaRPr lang="en-US" altLang="en-US" dirty="0">
              <a:solidFill>
                <a:schemeClr val="accent1"/>
              </a:solidFill>
              <a:latin typeface="Times New Roman" pitchFamily="18" charset="0"/>
            </a:endParaRPr>
          </a:p>
          <a:p>
            <a:pPr>
              <a:buFont typeface="Wingdings" pitchFamily="2" charset="2"/>
              <a:buNone/>
            </a:pPr>
            <a:endParaRPr lang="en-US" altLang="en-US" dirty="0" smtClean="0">
              <a:solidFill>
                <a:schemeClr val="accent1"/>
              </a:solidFill>
              <a:latin typeface="Times New Roman" pitchFamily="18" charset="0"/>
            </a:endParaRPr>
          </a:p>
          <a:p>
            <a:pPr>
              <a:buFont typeface="Wingdings" pitchFamily="2" charset="2"/>
              <a:buNone/>
            </a:pPr>
            <a:endParaRPr lang="en-US" altLang="en-US" dirty="0">
              <a:solidFill>
                <a:schemeClr val="accent1"/>
              </a:solidFill>
              <a:latin typeface="Times New Roman" pitchFamily="18" charset="0"/>
            </a:endParaRPr>
          </a:p>
          <a:p>
            <a:pPr>
              <a:buFont typeface="Wingdings" pitchFamily="2" charset="2"/>
              <a:buNone/>
            </a:pPr>
            <a:endParaRPr lang="en-US" altLang="en-US" dirty="0" smtClean="0">
              <a:solidFill>
                <a:schemeClr val="accent1"/>
              </a:solidFill>
              <a:latin typeface="Times New Roman" pitchFamily="18" charset="0"/>
            </a:endParaRPr>
          </a:p>
          <a:p>
            <a:pPr>
              <a:buFont typeface="Wingdings" pitchFamily="2" charset="2"/>
              <a:buNone/>
            </a:pPr>
            <a:endParaRPr lang="en-US" altLang="en-US" dirty="0">
              <a:solidFill>
                <a:schemeClr val="accent1"/>
              </a:solidFill>
              <a:latin typeface="Times New Roman" pitchFamily="18" charset="0"/>
            </a:endParaRPr>
          </a:p>
          <a:p>
            <a:pPr>
              <a:buFont typeface="Wingdings" pitchFamily="2" charset="2"/>
              <a:buNone/>
            </a:pPr>
            <a:endParaRPr lang="en-US" altLang="en-US" dirty="0" smtClean="0">
              <a:solidFill>
                <a:schemeClr val="accent1"/>
              </a:solidFill>
              <a:latin typeface="Times New Roman" pitchFamily="18" charset="0"/>
            </a:endParaRPr>
          </a:p>
          <a:p>
            <a:pPr>
              <a:buFont typeface="Wingdings" pitchFamily="2" charset="2"/>
              <a:buNone/>
            </a:pPr>
            <a:endParaRPr lang="en-US" altLang="en-US" dirty="0">
              <a:solidFill>
                <a:schemeClr val="accent1"/>
              </a:solidFill>
              <a:latin typeface="Times New Roman" pitchFamily="18" charset="0"/>
            </a:endParaRPr>
          </a:p>
          <a:p>
            <a:pPr marL="0" indent="0">
              <a:buNone/>
            </a:pPr>
            <a:endParaRPr lang="en-US" altLang="en-US" b="1" dirty="0">
              <a:solidFill>
                <a:schemeClr val="accent4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+mj-lt"/>
            </a:endParaRPr>
          </a:p>
        </p:txBody>
      </p:sp>
      <p:pic>
        <p:nvPicPr>
          <p:cNvPr id="2055" name="Picture 7" descr="ROOMS%252Bword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24063" y="2819400"/>
            <a:ext cx="5748337" cy="34845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56" name="Text Box 8"/>
          <p:cNvSpPr txBox="1">
            <a:spLocks noChangeArrowheads="1"/>
          </p:cNvSpPr>
          <p:nvPr/>
        </p:nvSpPr>
        <p:spPr bwMode="auto">
          <a:xfrm>
            <a:off x="2482850" y="3505200"/>
            <a:ext cx="1098550" cy="2444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US" altLang="en-US" sz="1000"/>
          </a:p>
        </p:txBody>
      </p:sp>
      <p:sp>
        <p:nvSpPr>
          <p:cNvPr id="2057" name="Text Box 9"/>
          <p:cNvSpPr txBox="1">
            <a:spLocks noChangeArrowheads="1"/>
          </p:cNvSpPr>
          <p:nvPr/>
        </p:nvSpPr>
        <p:spPr bwMode="auto">
          <a:xfrm>
            <a:off x="4572000" y="3505200"/>
            <a:ext cx="1219200" cy="2444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US" altLang="en-US" sz="1000"/>
          </a:p>
        </p:txBody>
      </p:sp>
      <p:sp>
        <p:nvSpPr>
          <p:cNvPr id="2058" name="Text Box 10"/>
          <p:cNvSpPr txBox="1">
            <a:spLocks noChangeArrowheads="1"/>
          </p:cNvSpPr>
          <p:nvPr/>
        </p:nvSpPr>
        <p:spPr bwMode="auto">
          <a:xfrm>
            <a:off x="6629400" y="3184525"/>
            <a:ext cx="1098550" cy="2444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US" altLang="en-US" sz="1000"/>
          </a:p>
        </p:txBody>
      </p:sp>
      <p:sp>
        <p:nvSpPr>
          <p:cNvPr id="2059" name="Text Box 11"/>
          <p:cNvSpPr txBox="1">
            <a:spLocks noChangeArrowheads="1"/>
          </p:cNvSpPr>
          <p:nvPr/>
        </p:nvSpPr>
        <p:spPr bwMode="auto">
          <a:xfrm>
            <a:off x="2514600" y="4860925"/>
            <a:ext cx="1403350" cy="2444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US" altLang="en-US" sz="1000"/>
          </a:p>
        </p:txBody>
      </p:sp>
      <p:sp>
        <p:nvSpPr>
          <p:cNvPr id="2060" name="Text Box 12"/>
          <p:cNvSpPr txBox="1">
            <a:spLocks noChangeArrowheads="1"/>
          </p:cNvSpPr>
          <p:nvPr/>
        </p:nvSpPr>
        <p:spPr bwMode="auto">
          <a:xfrm>
            <a:off x="4616450" y="4860925"/>
            <a:ext cx="1098550" cy="2444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US" altLang="en-US" sz="1000"/>
          </a:p>
        </p:txBody>
      </p:sp>
      <p:pic>
        <p:nvPicPr>
          <p:cNvPr id="2062" name="Picture 14" descr="ANd9GcQ-8Dxb30VwwItBJE97hG9gxmtHGvBrypvQDkPK5LGB6JJ_5HCQp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" y="4038600"/>
            <a:ext cx="2079625" cy="2163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63" name="Text Box 15"/>
          <p:cNvSpPr txBox="1">
            <a:spLocks noChangeArrowheads="1"/>
          </p:cNvSpPr>
          <p:nvPr/>
        </p:nvSpPr>
        <p:spPr bwMode="auto">
          <a:xfrm>
            <a:off x="2279650" y="3657600"/>
            <a:ext cx="3111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2</a:t>
            </a:r>
          </a:p>
        </p:txBody>
      </p:sp>
      <p:sp>
        <p:nvSpPr>
          <p:cNvPr id="2064" name="Text Box 16"/>
          <p:cNvSpPr txBox="1">
            <a:spLocks noChangeArrowheads="1"/>
          </p:cNvSpPr>
          <p:nvPr/>
        </p:nvSpPr>
        <p:spPr bwMode="auto">
          <a:xfrm>
            <a:off x="76200" y="4038600"/>
            <a:ext cx="3111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b="1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</a:t>
            </a:r>
          </a:p>
        </p:txBody>
      </p:sp>
      <p:sp>
        <p:nvSpPr>
          <p:cNvPr id="2065" name="Text Box 17"/>
          <p:cNvSpPr txBox="1">
            <a:spLocks noChangeArrowheads="1"/>
          </p:cNvSpPr>
          <p:nvPr/>
        </p:nvSpPr>
        <p:spPr bwMode="auto">
          <a:xfrm>
            <a:off x="3657600" y="5105400"/>
            <a:ext cx="3111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b="1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3</a:t>
            </a:r>
          </a:p>
        </p:txBody>
      </p:sp>
      <p:sp>
        <p:nvSpPr>
          <p:cNvPr id="2066" name="Text Box 18"/>
          <p:cNvSpPr txBox="1">
            <a:spLocks noChangeArrowheads="1"/>
          </p:cNvSpPr>
          <p:nvPr/>
        </p:nvSpPr>
        <p:spPr bwMode="auto">
          <a:xfrm>
            <a:off x="4191000" y="3505200"/>
            <a:ext cx="3111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b="1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4</a:t>
            </a:r>
          </a:p>
        </p:txBody>
      </p:sp>
      <p:sp>
        <p:nvSpPr>
          <p:cNvPr id="2068" name="Text Box 20"/>
          <p:cNvSpPr txBox="1">
            <a:spLocks noChangeArrowheads="1"/>
          </p:cNvSpPr>
          <p:nvPr/>
        </p:nvSpPr>
        <p:spPr bwMode="auto">
          <a:xfrm>
            <a:off x="4572000" y="5867400"/>
            <a:ext cx="3111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5</a:t>
            </a:r>
          </a:p>
        </p:txBody>
      </p:sp>
      <p:sp>
        <p:nvSpPr>
          <p:cNvPr id="2069" name="Text Box 21"/>
          <p:cNvSpPr txBox="1">
            <a:spLocks noChangeArrowheads="1"/>
          </p:cNvSpPr>
          <p:nvPr/>
        </p:nvSpPr>
        <p:spPr bwMode="auto">
          <a:xfrm>
            <a:off x="7391400" y="4572000"/>
            <a:ext cx="3111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b="1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6</a:t>
            </a:r>
          </a:p>
        </p:txBody>
      </p:sp>
      <p:sp>
        <p:nvSpPr>
          <p:cNvPr id="2070" name="Text Box 22"/>
          <p:cNvSpPr txBox="1">
            <a:spLocks noChangeArrowheads="1"/>
          </p:cNvSpPr>
          <p:nvPr/>
        </p:nvSpPr>
        <p:spPr bwMode="auto">
          <a:xfrm>
            <a:off x="449262" y="4129087"/>
            <a:ext cx="184731" cy="52322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s-ES_tradnl" altLang="en-US" sz="2800" b="1" dirty="0">
              <a:solidFill>
                <a:srgbClr val="008000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70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-76200"/>
            <a:ext cx="7772400" cy="1143000"/>
          </a:xfrm>
        </p:spPr>
        <p:txBody>
          <a:bodyPr/>
          <a:lstStyle/>
          <a:p>
            <a:pPr algn="ctr"/>
            <a:r>
              <a:rPr lang="en-US" b="1" dirty="0" err="1" smtClean="0"/>
              <a:t>Repaso</a:t>
            </a:r>
            <a:r>
              <a:rPr lang="en-US" b="1" dirty="0" smtClean="0"/>
              <a:t> de la </a:t>
            </a:r>
            <a:r>
              <a:rPr lang="en-US" b="1" dirty="0" err="1" smtClean="0"/>
              <a:t>Tarea</a:t>
            </a:r>
            <a:r>
              <a:rPr lang="en-US" b="1" dirty="0" smtClean="0"/>
              <a:t> # 50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838200"/>
            <a:ext cx="8534400" cy="4530725"/>
          </a:xfrm>
        </p:spPr>
        <p:txBody>
          <a:bodyPr/>
          <a:lstStyle/>
          <a:p>
            <a:r>
              <a:rPr lang="es-ES_tradnl" u="sng" dirty="0" smtClean="0"/>
              <a:t>Mi familia y mi casa (apartamento)</a:t>
            </a:r>
            <a:endParaRPr lang="es-ES_tradnl" dirty="0" smtClean="0"/>
          </a:p>
          <a:p>
            <a:pPr marL="514350" indent="-514350">
              <a:buClr>
                <a:srgbClr val="0070C0"/>
              </a:buClr>
              <a:buFont typeface="+mj-lt"/>
              <a:buAutoNum type="arabicPeriod"/>
            </a:pPr>
            <a:r>
              <a:rPr lang="es-ES_tradnl" dirty="0" smtClean="0"/>
              <a:t>¿Quién eres?</a:t>
            </a:r>
          </a:p>
          <a:p>
            <a:pPr marL="514350" indent="-514350">
              <a:buClr>
                <a:srgbClr val="0070C0"/>
              </a:buClr>
              <a:buFont typeface="+mj-lt"/>
              <a:buAutoNum type="arabicPeriod"/>
            </a:pPr>
            <a:endParaRPr lang="es-ES_tradnl" dirty="0"/>
          </a:p>
          <a:p>
            <a:pPr marL="514350" indent="-514350">
              <a:buClr>
                <a:srgbClr val="0070C0"/>
              </a:buClr>
              <a:buFont typeface="+mj-lt"/>
              <a:buAutoNum type="arabicPeriod"/>
            </a:pPr>
            <a:r>
              <a:rPr lang="es-ES_tradnl" dirty="0" smtClean="0"/>
              <a:t>¿Cuántos años tienes?</a:t>
            </a:r>
          </a:p>
          <a:p>
            <a:pPr marL="514350" indent="-514350">
              <a:buClr>
                <a:srgbClr val="0070C0"/>
              </a:buClr>
              <a:buFont typeface="+mj-lt"/>
              <a:buAutoNum type="arabicPeriod"/>
            </a:pPr>
            <a:endParaRPr lang="es-ES_tradnl" dirty="0" smtClean="0"/>
          </a:p>
          <a:p>
            <a:pPr marL="514350" indent="-514350">
              <a:buClr>
                <a:srgbClr val="0070C0"/>
              </a:buClr>
              <a:buFont typeface="+mj-lt"/>
              <a:buAutoNum type="arabicPeriod"/>
            </a:pPr>
            <a:r>
              <a:rPr lang="es-ES_tradnl" dirty="0" smtClean="0"/>
              <a:t>¿Dónde vives? </a:t>
            </a:r>
            <a:r>
              <a:rPr lang="es-ES_tradnl" i="1" dirty="0" smtClean="0"/>
              <a:t>(</a:t>
            </a:r>
            <a:r>
              <a:rPr lang="es-ES_tradnl" i="1" dirty="0" err="1" smtClean="0"/>
              <a:t>town</a:t>
            </a:r>
            <a:r>
              <a:rPr lang="es-ES_tradnl" i="1" dirty="0" smtClean="0"/>
              <a:t>)</a:t>
            </a:r>
            <a:endParaRPr lang="es-ES_tradnl" dirty="0" smtClean="0"/>
          </a:p>
          <a:p>
            <a:pPr marL="514350" indent="-514350">
              <a:buClr>
                <a:srgbClr val="0070C0"/>
              </a:buClr>
              <a:buFont typeface="+mj-lt"/>
              <a:buAutoNum type="arabicPeriod"/>
            </a:pPr>
            <a:endParaRPr lang="es-ES_tradnl" dirty="0" smtClean="0"/>
          </a:p>
          <a:p>
            <a:pPr marL="514350" indent="-514350">
              <a:buClr>
                <a:srgbClr val="0070C0"/>
              </a:buClr>
              <a:buFont typeface="+mj-lt"/>
              <a:buAutoNum type="arabicPeriod"/>
            </a:pPr>
            <a:r>
              <a:rPr lang="es-ES_tradnl" dirty="0" smtClean="0"/>
              <a:t>¿Cuántas personas hay en tu familia?</a:t>
            </a:r>
          </a:p>
          <a:p>
            <a:pPr marL="514350" indent="-514350">
              <a:buClr>
                <a:srgbClr val="0070C0"/>
              </a:buClr>
              <a:buFont typeface="+mj-lt"/>
              <a:buAutoNum type="arabicPeriod"/>
            </a:pPr>
            <a:endParaRPr lang="es-ES_tradnl" dirty="0" smtClean="0"/>
          </a:p>
          <a:p>
            <a:pPr marL="514350" indent="-514350">
              <a:buClr>
                <a:srgbClr val="0070C0"/>
              </a:buClr>
              <a:buFont typeface="+mj-lt"/>
              <a:buAutoNum type="arabicPeriod"/>
            </a:pPr>
            <a:r>
              <a:rPr lang="es-ES_tradnl" dirty="0" smtClean="0"/>
              <a:t>¿Quiénes son? </a:t>
            </a:r>
            <a:r>
              <a:rPr lang="es-ES_tradnl" i="1" dirty="0" smtClean="0"/>
              <a:t>(</a:t>
            </a:r>
            <a:r>
              <a:rPr lang="es-ES_tradnl" i="1" dirty="0" err="1" smtClean="0"/>
              <a:t>title</a:t>
            </a:r>
            <a:r>
              <a:rPr lang="es-ES_tradnl" i="1" dirty="0" smtClean="0"/>
              <a:t> and </a:t>
            </a:r>
            <a:r>
              <a:rPr lang="es-ES_tradnl" i="1" dirty="0" err="1" smtClean="0"/>
              <a:t>name</a:t>
            </a:r>
            <a:r>
              <a:rPr lang="es-ES_tradnl" i="1" dirty="0" smtClean="0"/>
              <a:t>)</a:t>
            </a:r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681995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Repaso</a:t>
            </a:r>
            <a:r>
              <a:rPr lang="en-US" dirty="0" smtClean="0"/>
              <a:t> de la </a:t>
            </a:r>
            <a:r>
              <a:rPr lang="en-US" dirty="0" err="1" smtClean="0"/>
              <a:t>Tarea</a:t>
            </a:r>
            <a:r>
              <a:rPr lang="en-US" dirty="0" smtClean="0"/>
              <a:t> 50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0"/>
            <a:ext cx="8610600" cy="4530725"/>
          </a:xfrm>
        </p:spPr>
        <p:txBody>
          <a:bodyPr/>
          <a:lstStyle/>
          <a:p>
            <a:pPr marL="0" indent="0">
              <a:buNone/>
            </a:pPr>
            <a:r>
              <a:rPr lang="es-ES_tradnl" dirty="0" smtClean="0">
                <a:solidFill>
                  <a:srgbClr val="00B0F0"/>
                </a:solidFill>
              </a:rPr>
              <a:t>6. </a:t>
            </a:r>
            <a:r>
              <a:rPr lang="es-ES_tradnl" dirty="0" smtClean="0"/>
              <a:t>¿tienen ustedes una mascota? </a:t>
            </a:r>
            <a:r>
              <a:rPr lang="es-ES_tradnl" i="1" dirty="0" smtClean="0"/>
              <a:t>¿Qué y quien es?</a:t>
            </a:r>
          </a:p>
          <a:p>
            <a:pPr marL="0" indent="0">
              <a:buNone/>
            </a:pPr>
            <a:r>
              <a:rPr lang="es-ES_tradnl" i="1" dirty="0" smtClean="0"/>
              <a:t> </a:t>
            </a:r>
            <a:endParaRPr lang="es-ES_tradnl" dirty="0" smtClean="0"/>
          </a:p>
          <a:p>
            <a:pPr marL="0" indent="0">
              <a:buNone/>
            </a:pPr>
            <a:endParaRPr lang="es-ES_tradnl" dirty="0" smtClean="0"/>
          </a:p>
          <a:p>
            <a:pPr marL="0" indent="0">
              <a:buNone/>
            </a:pPr>
            <a:r>
              <a:rPr lang="es-ES_tradnl" dirty="0" smtClean="0">
                <a:solidFill>
                  <a:srgbClr val="00B0F0"/>
                </a:solidFill>
              </a:rPr>
              <a:t>7. </a:t>
            </a:r>
            <a:r>
              <a:rPr lang="es-ES_tradnl" dirty="0" smtClean="0"/>
              <a:t>¿Vives tú en una casa y un apartamento?</a:t>
            </a:r>
          </a:p>
          <a:p>
            <a:pPr marL="0" indent="0">
              <a:buNone/>
            </a:pPr>
            <a:endParaRPr lang="es-ES_tradnl" dirty="0" smtClean="0"/>
          </a:p>
          <a:p>
            <a:pPr marL="0" indent="0">
              <a:buNone/>
            </a:pPr>
            <a:r>
              <a:rPr lang="es-ES_tradnl" dirty="0" smtClean="0">
                <a:solidFill>
                  <a:srgbClr val="00B0F0"/>
                </a:solidFill>
              </a:rPr>
              <a:t>8. </a:t>
            </a:r>
            <a:r>
              <a:rPr lang="es-ES_tradnl" dirty="0" smtClean="0"/>
              <a:t>¿Es grande o pequeña(o) tu casa (apartamento)?</a:t>
            </a:r>
          </a:p>
          <a:p>
            <a:pPr marL="0" indent="0">
              <a:buNone/>
            </a:pPr>
            <a:endParaRPr lang="es-ES_tradnl" dirty="0" smtClean="0"/>
          </a:p>
          <a:p>
            <a:pPr marL="0" indent="0">
              <a:buNone/>
            </a:pPr>
            <a:r>
              <a:rPr lang="es-ES_tradnl" dirty="0" smtClean="0">
                <a:solidFill>
                  <a:srgbClr val="00B0F0"/>
                </a:solidFill>
              </a:rPr>
              <a:t>9. </a:t>
            </a:r>
            <a:r>
              <a:rPr lang="es-ES_tradnl" dirty="0" smtClean="0"/>
              <a:t>¿Cuántos cuartos hay en tu casa (apartamento)?</a:t>
            </a:r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1998224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-228600"/>
            <a:ext cx="7772400" cy="1143000"/>
          </a:xfrm>
        </p:spPr>
        <p:txBody>
          <a:bodyPr/>
          <a:lstStyle/>
          <a:p>
            <a:r>
              <a:rPr lang="en-US" dirty="0" err="1" smtClean="0"/>
              <a:t>Repaso</a:t>
            </a:r>
            <a:r>
              <a:rPr lang="en-US" dirty="0" smtClean="0"/>
              <a:t> de la </a:t>
            </a:r>
            <a:r>
              <a:rPr lang="en-US" dirty="0" err="1" smtClean="0"/>
              <a:t>Tarea</a:t>
            </a:r>
            <a:r>
              <a:rPr lang="en-US" dirty="0" smtClean="0"/>
              <a:t> 50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858837"/>
            <a:ext cx="8610600" cy="4530725"/>
          </a:xfrm>
        </p:spPr>
        <p:txBody>
          <a:bodyPr/>
          <a:lstStyle/>
          <a:p>
            <a:pPr marL="0" indent="0">
              <a:buNone/>
            </a:pPr>
            <a:r>
              <a:rPr lang="es-ES_tradnl" dirty="0" smtClean="0">
                <a:solidFill>
                  <a:srgbClr val="00B0F0"/>
                </a:solidFill>
              </a:rPr>
              <a:t>10. </a:t>
            </a:r>
            <a:r>
              <a:rPr lang="es-ES_tradnl" dirty="0" smtClean="0"/>
              <a:t>¿Cuáles son? (</a:t>
            </a:r>
            <a:r>
              <a:rPr lang="es-ES_tradnl" i="1" dirty="0" err="1" smtClean="0"/>
              <a:t>name</a:t>
            </a:r>
            <a:r>
              <a:rPr lang="es-ES_tradnl" i="1" dirty="0" smtClean="0"/>
              <a:t> </a:t>
            </a:r>
            <a:r>
              <a:rPr lang="es-ES_tradnl" i="1" dirty="0" err="1" smtClean="0"/>
              <a:t>the</a:t>
            </a:r>
            <a:r>
              <a:rPr lang="es-ES_tradnl" i="1" dirty="0" smtClean="0"/>
              <a:t> </a:t>
            </a:r>
            <a:r>
              <a:rPr lang="es-ES_tradnl" i="1" dirty="0" err="1" smtClean="0"/>
              <a:t>rooms</a:t>
            </a:r>
            <a:r>
              <a:rPr lang="es-ES_tradnl" i="1" dirty="0" smtClean="0"/>
              <a:t>)</a:t>
            </a:r>
          </a:p>
          <a:p>
            <a:pPr marL="0" indent="0">
              <a:buNone/>
            </a:pPr>
            <a:r>
              <a:rPr lang="es-ES_tradnl" i="1" dirty="0" smtClean="0"/>
              <a:t> </a:t>
            </a:r>
            <a:endParaRPr lang="es-ES_tradnl" dirty="0" smtClean="0"/>
          </a:p>
          <a:p>
            <a:pPr marL="0" indent="0">
              <a:buNone/>
            </a:pPr>
            <a:endParaRPr lang="es-ES_tradnl" dirty="0" smtClean="0"/>
          </a:p>
          <a:p>
            <a:pPr marL="0" indent="0">
              <a:buNone/>
            </a:pPr>
            <a:r>
              <a:rPr lang="es-ES_tradnl" dirty="0" smtClean="0">
                <a:solidFill>
                  <a:srgbClr val="00B0F0"/>
                </a:solidFill>
              </a:rPr>
              <a:t>11. </a:t>
            </a:r>
            <a:r>
              <a:rPr lang="es-ES_tradnl" dirty="0" smtClean="0"/>
              <a:t>¿Qué hay en la cocina?</a:t>
            </a:r>
          </a:p>
          <a:p>
            <a:pPr marL="0" indent="0">
              <a:buNone/>
            </a:pPr>
            <a:endParaRPr lang="es-ES_tradnl" dirty="0" smtClean="0"/>
          </a:p>
          <a:p>
            <a:pPr marL="0" indent="0">
              <a:buNone/>
            </a:pPr>
            <a:r>
              <a:rPr lang="es-ES_tradnl" dirty="0" smtClean="0">
                <a:solidFill>
                  <a:srgbClr val="00B0F0"/>
                </a:solidFill>
              </a:rPr>
              <a:t>12. </a:t>
            </a:r>
            <a:r>
              <a:rPr lang="es-ES_tradnl" dirty="0" smtClean="0"/>
              <a:t>¿Qué hay en la sala?</a:t>
            </a:r>
          </a:p>
          <a:p>
            <a:pPr marL="0" indent="0">
              <a:buNone/>
            </a:pPr>
            <a:endParaRPr lang="es-ES_tradnl" dirty="0" smtClean="0"/>
          </a:p>
          <a:p>
            <a:pPr marL="0" indent="0">
              <a:buNone/>
            </a:pPr>
            <a:r>
              <a:rPr lang="es-ES_tradnl" dirty="0" smtClean="0">
                <a:solidFill>
                  <a:srgbClr val="00B0F0"/>
                </a:solidFill>
              </a:rPr>
              <a:t>13. </a:t>
            </a:r>
            <a:r>
              <a:rPr lang="es-ES_tradnl" dirty="0" smtClean="0"/>
              <a:t>¿Cuál es tu cuarto favorito?</a:t>
            </a:r>
          </a:p>
          <a:p>
            <a:pPr marL="0" indent="0">
              <a:buNone/>
            </a:pPr>
            <a:endParaRPr lang="es-ES_tradnl" dirty="0"/>
          </a:p>
          <a:p>
            <a:pPr marL="0" indent="0">
              <a:buNone/>
            </a:pPr>
            <a:r>
              <a:rPr lang="es-ES_tradnl" dirty="0" smtClean="0">
                <a:solidFill>
                  <a:srgbClr val="00B0F0"/>
                </a:solidFill>
              </a:rPr>
              <a:t>14. </a:t>
            </a:r>
            <a:r>
              <a:rPr lang="es-ES_tradnl" dirty="0" smtClean="0"/>
              <a:t>¿Qué hay en tu cuarto favorito? </a:t>
            </a:r>
            <a:r>
              <a:rPr lang="es-ES_tradnl" i="1" dirty="0" smtClean="0"/>
              <a:t>(3 </a:t>
            </a:r>
            <a:r>
              <a:rPr lang="es-ES_tradnl" i="1" dirty="0" err="1" smtClean="0"/>
              <a:t>things</a:t>
            </a:r>
            <a:r>
              <a:rPr lang="es-ES_tradnl" i="1" dirty="0" smtClean="0"/>
              <a:t>)</a:t>
            </a:r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213964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Repaso</a:t>
            </a:r>
            <a:r>
              <a:rPr lang="en-US" dirty="0" smtClean="0"/>
              <a:t> del </a:t>
            </a:r>
            <a:r>
              <a:rPr lang="en-US" dirty="0" err="1" smtClean="0"/>
              <a:t>Proposito</a:t>
            </a:r>
            <a:r>
              <a:rPr lang="en-US" dirty="0" smtClean="0"/>
              <a:t> 50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489075"/>
            <a:ext cx="7772400" cy="4530725"/>
          </a:xfrm>
        </p:spPr>
        <p:txBody>
          <a:bodyPr/>
          <a:lstStyle/>
          <a:p>
            <a:r>
              <a:rPr lang="en-US" dirty="0" err="1" smtClean="0"/>
              <a:t>Texto</a:t>
            </a:r>
            <a:r>
              <a:rPr lang="en-US" dirty="0" smtClean="0"/>
              <a:t>; </a:t>
            </a:r>
            <a:r>
              <a:rPr lang="en-US" u="sng" dirty="0" err="1" smtClean="0"/>
              <a:t>Ejercicio</a:t>
            </a:r>
            <a:r>
              <a:rPr lang="en-US" u="sng" dirty="0" smtClean="0"/>
              <a:t> 4</a:t>
            </a:r>
            <a:r>
              <a:rPr lang="en-US" dirty="0" smtClean="0"/>
              <a:t> p. 81</a:t>
            </a:r>
          </a:p>
          <a:p>
            <a:pPr marL="514350" indent="-514350">
              <a:buClr>
                <a:srgbClr val="008000"/>
              </a:buClr>
              <a:buFont typeface="+mj-lt"/>
              <a:buAutoNum type="arabicPeriod" startAt="26"/>
            </a:pPr>
            <a:r>
              <a:rPr lang="en-US" dirty="0" smtClean="0"/>
              <a:t>Elena </a:t>
            </a:r>
            <a:r>
              <a:rPr lang="en-US" dirty="0" err="1" smtClean="0"/>
              <a:t>tiene</a:t>
            </a:r>
            <a:r>
              <a:rPr lang="en-US" dirty="0" smtClean="0"/>
              <a:t> </a:t>
            </a:r>
            <a:r>
              <a:rPr lang="en-US" dirty="0" err="1" smtClean="0"/>
              <a:t>muchos</a:t>
            </a:r>
            <a:r>
              <a:rPr lang="en-US" dirty="0" smtClean="0"/>
              <a:t> </a:t>
            </a:r>
            <a:r>
              <a:rPr lang="en-US" dirty="0" err="1" smtClean="0"/>
              <a:t>primos</a:t>
            </a:r>
            <a:r>
              <a:rPr lang="en-US" dirty="0" smtClean="0"/>
              <a:t>. </a:t>
            </a:r>
            <a:r>
              <a:rPr lang="en-US" dirty="0" err="1" smtClean="0"/>
              <a:t>Sus</a:t>
            </a:r>
            <a:r>
              <a:rPr lang="en-US" dirty="0" smtClean="0"/>
              <a:t> amigos _________________________.</a:t>
            </a:r>
          </a:p>
          <a:p>
            <a:pPr marL="514350" indent="-514350">
              <a:buClr>
                <a:srgbClr val="008000"/>
              </a:buClr>
              <a:buFont typeface="+mj-lt"/>
              <a:buAutoNum type="arabicPeriod" startAt="26"/>
            </a:pPr>
            <a:r>
              <a:rPr lang="en-US" dirty="0" err="1" smtClean="0"/>
              <a:t>Ustedes</a:t>
            </a:r>
            <a:r>
              <a:rPr lang="en-US" dirty="0" smtClean="0"/>
              <a:t> </a:t>
            </a:r>
            <a:r>
              <a:rPr lang="en-US" dirty="0" err="1" smtClean="0"/>
              <a:t>tienen</a:t>
            </a:r>
            <a:r>
              <a:rPr lang="en-US" dirty="0" smtClean="0"/>
              <a:t> un </a:t>
            </a:r>
            <a:r>
              <a:rPr lang="en-US" dirty="0" err="1" smtClean="0"/>
              <a:t>jardin</a:t>
            </a:r>
            <a:r>
              <a:rPr lang="en-US" dirty="0" smtClean="0"/>
              <a:t> bonito. </a:t>
            </a:r>
            <a:r>
              <a:rPr lang="en-US" dirty="0" err="1" smtClean="0"/>
              <a:t>Nosotros</a:t>
            </a:r>
            <a:r>
              <a:rPr lang="en-US" dirty="0" smtClean="0"/>
              <a:t> _________________________.</a:t>
            </a:r>
          </a:p>
          <a:p>
            <a:pPr marL="514350" indent="-514350">
              <a:buClr>
                <a:srgbClr val="008000"/>
              </a:buClr>
              <a:buFont typeface="+mj-lt"/>
              <a:buAutoNum type="arabicPeriod" startAt="26"/>
            </a:pPr>
            <a:r>
              <a:rPr lang="en-US" dirty="0" err="1" smtClean="0"/>
              <a:t>Yo</a:t>
            </a:r>
            <a:r>
              <a:rPr lang="en-US" dirty="0" smtClean="0"/>
              <a:t> </a:t>
            </a:r>
            <a:r>
              <a:rPr lang="en-US" dirty="0" err="1" smtClean="0"/>
              <a:t>tengo</a:t>
            </a:r>
            <a:r>
              <a:rPr lang="en-US" dirty="0" smtClean="0"/>
              <a:t> un </a:t>
            </a:r>
            <a:r>
              <a:rPr lang="en-US" dirty="0" err="1" smtClean="0"/>
              <a:t>profesor</a:t>
            </a:r>
            <a:r>
              <a:rPr lang="en-US" dirty="0" smtClean="0"/>
              <a:t> </a:t>
            </a:r>
            <a:r>
              <a:rPr lang="en-US" dirty="0" err="1" smtClean="0"/>
              <a:t>muy</a:t>
            </a:r>
            <a:r>
              <a:rPr lang="en-US" dirty="0" smtClean="0"/>
              <a:t> </a:t>
            </a:r>
            <a:r>
              <a:rPr lang="en-US" dirty="0" err="1" smtClean="0"/>
              <a:t>bueno</a:t>
            </a:r>
            <a:r>
              <a:rPr lang="en-US" dirty="0" smtClean="0"/>
              <a:t>. Ella </a:t>
            </a:r>
            <a:r>
              <a:rPr lang="en-US" dirty="0" err="1" smtClean="0"/>
              <a:t>tambien</a:t>
            </a:r>
            <a:r>
              <a:rPr lang="en-US" dirty="0" smtClean="0"/>
              <a:t> ___________________________.</a:t>
            </a:r>
          </a:p>
          <a:p>
            <a:pPr marL="514350" indent="-514350">
              <a:buClr>
                <a:srgbClr val="008000"/>
              </a:buClr>
              <a:buFont typeface="+mj-lt"/>
              <a:buAutoNum type="arabicPeriod" startAt="26"/>
            </a:pPr>
            <a:r>
              <a:rPr lang="en-US" dirty="0" err="1" smtClean="0"/>
              <a:t>Ellos</a:t>
            </a:r>
            <a:r>
              <a:rPr lang="en-US" dirty="0" smtClean="0"/>
              <a:t> </a:t>
            </a:r>
            <a:r>
              <a:rPr lang="en-US" dirty="0" err="1" smtClean="0"/>
              <a:t>tienen</a:t>
            </a:r>
            <a:r>
              <a:rPr lang="en-US" dirty="0" smtClean="0"/>
              <a:t> un </a:t>
            </a:r>
            <a:r>
              <a:rPr lang="en-US" dirty="0" err="1" smtClean="0"/>
              <a:t>perro</a:t>
            </a:r>
            <a:r>
              <a:rPr lang="en-US" dirty="0" smtClean="0"/>
              <a:t>. </a:t>
            </a:r>
            <a:r>
              <a:rPr lang="en-US" dirty="0" err="1" smtClean="0"/>
              <a:t>Ustedes</a:t>
            </a:r>
            <a:r>
              <a:rPr lang="en-US" dirty="0" smtClean="0"/>
              <a:t> </a:t>
            </a:r>
            <a:r>
              <a:rPr lang="en-US" dirty="0" err="1" smtClean="0"/>
              <a:t>tambien</a:t>
            </a:r>
            <a:r>
              <a:rPr lang="en-US" dirty="0" smtClean="0"/>
              <a:t> _________________________.</a:t>
            </a:r>
          </a:p>
          <a:p>
            <a:pPr marL="514350" indent="-514350">
              <a:buClr>
                <a:srgbClr val="008000"/>
              </a:buClr>
              <a:buFont typeface="+mj-lt"/>
              <a:buAutoNum type="arabicPeriod" startAt="26"/>
            </a:pPr>
            <a:r>
              <a:rPr lang="en-US" dirty="0" err="1" smtClean="0"/>
              <a:t>Nosotros</a:t>
            </a:r>
            <a:r>
              <a:rPr lang="en-US" dirty="0" smtClean="0"/>
              <a:t> </a:t>
            </a:r>
            <a:r>
              <a:rPr lang="en-US" dirty="0" err="1" smtClean="0"/>
              <a:t>tenemos</a:t>
            </a:r>
            <a:r>
              <a:rPr lang="en-US" dirty="0" smtClean="0"/>
              <a:t> </a:t>
            </a:r>
            <a:r>
              <a:rPr lang="en-US" dirty="0" err="1" smtClean="0"/>
              <a:t>ojos</a:t>
            </a:r>
            <a:r>
              <a:rPr lang="en-US" dirty="0" smtClean="0"/>
              <a:t> </a:t>
            </a:r>
            <a:r>
              <a:rPr lang="en-US" dirty="0" err="1" smtClean="0"/>
              <a:t>verdes</a:t>
            </a:r>
            <a:r>
              <a:rPr lang="en-US" dirty="0" smtClean="0"/>
              <a:t>. </a:t>
            </a:r>
            <a:r>
              <a:rPr lang="en-US" dirty="0" err="1" smtClean="0"/>
              <a:t>Usted</a:t>
            </a:r>
            <a:r>
              <a:rPr lang="en-US" dirty="0" smtClean="0"/>
              <a:t> </a:t>
            </a:r>
            <a:r>
              <a:rPr lang="en-US" dirty="0" err="1" smtClean="0"/>
              <a:t>tambien</a:t>
            </a:r>
            <a:r>
              <a:rPr lang="en-US" dirty="0" smtClean="0"/>
              <a:t> ___________________________.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0422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Repaso</a:t>
            </a:r>
            <a:r>
              <a:rPr lang="en-US" dirty="0" smtClean="0"/>
              <a:t> del </a:t>
            </a:r>
            <a:r>
              <a:rPr lang="en-US" dirty="0" err="1" smtClean="0"/>
              <a:t>Proposito</a:t>
            </a:r>
            <a:r>
              <a:rPr lang="en-US" dirty="0" smtClean="0"/>
              <a:t> 50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u="sng" dirty="0" err="1" smtClean="0"/>
              <a:t>Ejercicio</a:t>
            </a:r>
            <a:r>
              <a:rPr lang="en-US" u="sng" dirty="0" smtClean="0"/>
              <a:t> 6</a:t>
            </a:r>
            <a:endParaRPr lang="en-US" dirty="0" smtClean="0"/>
          </a:p>
          <a:p>
            <a:pPr marL="514350" indent="-514350">
              <a:buClr>
                <a:srgbClr val="008000"/>
              </a:buClr>
              <a:buFont typeface="+mj-lt"/>
              <a:buAutoNum type="arabicPeriod" startAt="38"/>
            </a:pPr>
            <a:r>
              <a:rPr lang="en-US" dirty="0" smtClean="0"/>
              <a:t>La capital de Ecuador.</a:t>
            </a:r>
          </a:p>
          <a:p>
            <a:pPr marL="514350" indent="-514350">
              <a:buClr>
                <a:srgbClr val="008000"/>
              </a:buClr>
              <a:buFont typeface="+mj-lt"/>
              <a:buAutoNum type="arabicPeriod" startAt="38"/>
            </a:pPr>
            <a:endParaRPr lang="en-US" dirty="0" smtClean="0"/>
          </a:p>
          <a:p>
            <a:pPr marL="514350" indent="-514350">
              <a:buClr>
                <a:srgbClr val="008000"/>
              </a:buClr>
              <a:buFont typeface="+mj-lt"/>
              <a:buAutoNum type="arabicPeriod" startAt="38"/>
            </a:pPr>
            <a:r>
              <a:rPr lang="en-US" dirty="0" err="1" smtClean="0"/>
              <a:t>Montañas</a:t>
            </a:r>
            <a:r>
              <a:rPr lang="en-US" dirty="0" smtClean="0"/>
              <a:t> </a:t>
            </a:r>
            <a:r>
              <a:rPr lang="en-US" dirty="0" err="1" smtClean="0"/>
              <a:t>altas</a:t>
            </a:r>
            <a:r>
              <a:rPr lang="en-US" dirty="0" smtClean="0"/>
              <a:t> de </a:t>
            </a:r>
            <a:r>
              <a:rPr lang="en-US" dirty="0" err="1" smtClean="0"/>
              <a:t>Suramerica</a:t>
            </a:r>
            <a:endParaRPr lang="en-US" dirty="0" smtClean="0"/>
          </a:p>
          <a:p>
            <a:pPr marL="514350" indent="-514350">
              <a:buClr>
                <a:srgbClr val="008000"/>
              </a:buClr>
              <a:buFont typeface="+mj-lt"/>
              <a:buAutoNum type="arabicPeriod" startAt="38"/>
            </a:pPr>
            <a:endParaRPr lang="en-US" dirty="0" smtClean="0"/>
          </a:p>
          <a:p>
            <a:pPr marL="514350" indent="-514350">
              <a:buClr>
                <a:srgbClr val="008000"/>
              </a:buClr>
              <a:buFont typeface="+mj-lt"/>
              <a:buAutoNum type="arabicPeriod" startAt="38"/>
            </a:pPr>
            <a:r>
              <a:rPr lang="en-US" dirty="0" smtClean="0"/>
              <a:t>Un </a:t>
            </a:r>
            <a:r>
              <a:rPr lang="en-US" dirty="0" err="1" smtClean="0"/>
              <a:t>volcan</a:t>
            </a:r>
            <a:r>
              <a:rPr lang="en-US" dirty="0" smtClean="0"/>
              <a:t> </a:t>
            </a:r>
            <a:r>
              <a:rPr lang="en-US" dirty="0" err="1" smtClean="0"/>
              <a:t>cerca</a:t>
            </a:r>
            <a:r>
              <a:rPr lang="en-US" dirty="0" smtClean="0"/>
              <a:t> de Quito</a:t>
            </a:r>
          </a:p>
          <a:p>
            <a:pPr marL="0" indent="0">
              <a:buClr>
                <a:srgbClr val="008000"/>
              </a:buClr>
              <a:buNone/>
            </a:pP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562962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66800" y="0"/>
            <a:ext cx="7772400" cy="6629400"/>
          </a:xfrm>
        </p:spPr>
        <p:txBody>
          <a:bodyPr/>
          <a:lstStyle/>
          <a:p>
            <a:pPr marL="552450" indent="-552450" algn="ctr">
              <a:buFont typeface="Wingdings" pitchFamily="2" charset="2"/>
              <a:buNone/>
            </a:pPr>
            <a:r>
              <a:rPr lang="es-ES_tradnl" altLang="en-US" sz="5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Ejercicios</a:t>
            </a:r>
          </a:p>
          <a:p>
            <a:pPr marL="552450" indent="-552450">
              <a:buNone/>
            </a:pPr>
            <a:r>
              <a:rPr lang="en-US" altLang="en-US" b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</a:rPr>
              <a:t>I- </a:t>
            </a:r>
            <a:r>
              <a:rPr lang="en-US" altLang="en-US" dirty="0">
                <a:latin typeface="+mj-lt"/>
              </a:rPr>
              <a:t>Copy </a:t>
            </a:r>
            <a:r>
              <a:rPr lang="en-US" altLang="en-US" dirty="0" smtClean="0">
                <a:latin typeface="+mj-lt"/>
              </a:rPr>
              <a:t>&amp; complete with the correct family member</a:t>
            </a:r>
            <a:endParaRPr lang="es-ES_tradnl" altLang="en-US" dirty="0" smtClean="0">
              <a:latin typeface="+mj-lt"/>
            </a:endParaRPr>
          </a:p>
          <a:p>
            <a:pPr marL="552450" indent="-552450">
              <a:buClr>
                <a:srgbClr val="0070C0"/>
              </a:buClr>
              <a:buFont typeface="+mj-lt"/>
              <a:buAutoNum type="arabicPeriod"/>
            </a:pPr>
            <a:r>
              <a:rPr lang="es-ES_tradnl" altLang="en-US" dirty="0" smtClean="0"/>
              <a:t>Los padres de mis padres son mis ________ y</a:t>
            </a:r>
          </a:p>
          <a:p>
            <a:pPr marL="552450" indent="-552450">
              <a:buClr>
                <a:srgbClr val="0070C0"/>
              </a:buClr>
              <a:buFont typeface="+mj-lt"/>
              <a:buAutoNum type="arabicPeriod"/>
            </a:pPr>
            <a:r>
              <a:rPr lang="es-ES_tradnl" altLang="en-US" dirty="0" smtClean="0"/>
              <a:t>yo </a:t>
            </a:r>
            <a:r>
              <a:rPr lang="es-ES_tradnl" altLang="en-US" dirty="0"/>
              <a:t>soy su _________.</a:t>
            </a:r>
          </a:p>
          <a:p>
            <a:pPr marL="552450" indent="-552450">
              <a:buClr>
                <a:srgbClr val="0070C0"/>
              </a:buClr>
              <a:buFont typeface="+mj-lt"/>
              <a:buAutoNum type="arabicPeriod"/>
            </a:pPr>
            <a:r>
              <a:rPr lang="es-ES_tradnl" altLang="en-US" dirty="0" smtClean="0"/>
              <a:t>Mis hermanos Rosa y </a:t>
            </a:r>
            <a:r>
              <a:rPr lang="es-ES_tradnl" altLang="en-US" dirty="0" err="1" smtClean="0"/>
              <a:t>Raul</a:t>
            </a:r>
            <a:r>
              <a:rPr lang="es-ES_tradnl" altLang="en-US" dirty="0" smtClean="0"/>
              <a:t> </a:t>
            </a:r>
            <a:r>
              <a:rPr lang="es-ES_tradnl" altLang="en-US" dirty="0"/>
              <a:t>también </a:t>
            </a:r>
            <a:r>
              <a:rPr lang="es-ES_tradnl" altLang="en-US" dirty="0" smtClean="0"/>
              <a:t>son sus </a:t>
            </a:r>
            <a:r>
              <a:rPr lang="es-ES_tradnl" altLang="en-US" dirty="0"/>
              <a:t>_________.</a:t>
            </a:r>
          </a:p>
          <a:p>
            <a:pPr marL="552450" indent="-552450">
              <a:buClr>
                <a:srgbClr val="0070C0"/>
              </a:buClr>
              <a:buFont typeface="+mj-lt"/>
              <a:buAutoNum type="arabicPeriod"/>
            </a:pPr>
            <a:r>
              <a:rPr lang="es-ES_tradnl" altLang="en-US" dirty="0" smtClean="0"/>
              <a:t>El esposo </a:t>
            </a:r>
            <a:r>
              <a:rPr lang="es-ES_tradnl" altLang="en-US" dirty="0"/>
              <a:t>de mi </a:t>
            </a:r>
            <a:r>
              <a:rPr lang="es-ES_tradnl" altLang="en-US" dirty="0" smtClean="0"/>
              <a:t>abuela </a:t>
            </a:r>
            <a:r>
              <a:rPr lang="es-ES_tradnl" altLang="en-US" dirty="0"/>
              <a:t>es mi _________.</a:t>
            </a:r>
          </a:p>
          <a:p>
            <a:pPr marL="552450" indent="-552450">
              <a:buClr>
                <a:srgbClr val="0070C0"/>
              </a:buClr>
              <a:buFont typeface="+mj-lt"/>
              <a:buAutoNum type="arabicPeriod"/>
            </a:pPr>
            <a:r>
              <a:rPr lang="es-ES_tradnl" altLang="en-US" dirty="0"/>
              <a:t>Nosotros somos todos _________ de la misma familia.</a:t>
            </a:r>
          </a:p>
          <a:p>
            <a:pPr marL="552450" indent="-552450">
              <a:buClr>
                <a:srgbClr val="0070C0"/>
              </a:buClr>
              <a:buFont typeface="+mj-lt"/>
              <a:buAutoNum type="arabicPeriod"/>
            </a:pPr>
            <a:r>
              <a:rPr lang="es-ES_tradnl" altLang="en-US" dirty="0"/>
              <a:t>Mi </a:t>
            </a:r>
            <a:r>
              <a:rPr lang="es-ES_tradnl" altLang="en-US" dirty="0" smtClean="0"/>
              <a:t>prima </a:t>
            </a:r>
            <a:r>
              <a:rPr lang="es-ES_tradnl" altLang="en-US" dirty="0"/>
              <a:t>tiene _______ </a:t>
            </a:r>
            <a:r>
              <a:rPr lang="es-ES_tradnl" altLang="en-US" dirty="0" smtClean="0"/>
              <a:t>rojizo </a:t>
            </a:r>
            <a:r>
              <a:rPr lang="es-ES_tradnl" altLang="en-US" dirty="0"/>
              <a:t>y</a:t>
            </a:r>
          </a:p>
          <a:p>
            <a:pPr marL="552450" indent="-552450">
              <a:buClr>
                <a:srgbClr val="0070C0"/>
              </a:buClr>
              <a:buFont typeface="+mj-lt"/>
              <a:buAutoNum type="arabicPeriod"/>
            </a:pPr>
            <a:r>
              <a:rPr lang="es-ES_tradnl" altLang="en-US" dirty="0"/>
              <a:t>_________ </a:t>
            </a:r>
            <a:r>
              <a:rPr lang="es-ES_tradnl" altLang="en-US" dirty="0" smtClean="0"/>
              <a:t>verdes</a:t>
            </a:r>
            <a:r>
              <a:rPr lang="es-ES_tradnl" altLang="en-U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844387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611188" y="-149225"/>
            <a:ext cx="7313612" cy="911225"/>
          </a:xfrm>
        </p:spPr>
        <p:txBody>
          <a:bodyPr/>
          <a:lstStyle/>
          <a:p>
            <a:r>
              <a:rPr lang="en-US" altLang="en-US" sz="3600" b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II- </a:t>
            </a:r>
            <a:r>
              <a:rPr lang="en-US" altLang="en-US" sz="3600" dirty="0" err="1">
                <a:solidFill>
                  <a:schemeClr val="tx1"/>
                </a:solidFill>
              </a:rPr>
              <a:t>Copia</a:t>
            </a:r>
            <a:r>
              <a:rPr lang="en-US" altLang="en-US" sz="3600" dirty="0">
                <a:solidFill>
                  <a:schemeClr val="tx1"/>
                </a:solidFill>
              </a:rPr>
              <a:t> y </a:t>
            </a:r>
            <a:r>
              <a:rPr lang="en-US" altLang="en-US" sz="3600" dirty="0" err="1" smtClean="0">
                <a:solidFill>
                  <a:schemeClr val="tx1"/>
                </a:solidFill>
              </a:rPr>
              <a:t>responde</a:t>
            </a:r>
            <a:r>
              <a:rPr lang="en-US" altLang="en-US" sz="3600" dirty="0">
                <a:solidFill>
                  <a:schemeClr val="tx1"/>
                </a:solidFill>
              </a:rPr>
              <a:t> </a:t>
            </a:r>
            <a:r>
              <a:rPr lang="en-US" altLang="en-US" sz="3600" u="sng" dirty="0" err="1" smtClean="0">
                <a:solidFill>
                  <a:schemeClr val="tx1"/>
                </a:solidFill>
              </a:rPr>
              <a:t>Ejercicio</a:t>
            </a:r>
            <a:r>
              <a:rPr lang="en-US" altLang="en-US" sz="3600" u="sng" dirty="0" smtClean="0">
                <a:solidFill>
                  <a:schemeClr val="tx1"/>
                </a:solidFill>
              </a:rPr>
              <a:t> 3</a:t>
            </a:r>
            <a:r>
              <a:rPr lang="en-US" altLang="en-US" sz="3600" dirty="0" smtClean="0">
                <a:solidFill>
                  <a:schemeClr val="tx1"/>
                </a:solidFill>
              </a:rPr>
              <a:t> p. 81</a:t>
            </a:r>
            <a:endParaRPr lang="en-US" altLang="en-US" sz="3600" b="1" dirty="0">
              <a:solidFill>
                <a:schemeClr val="accent1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533400"/>
            <a:ext cx="8534400" cy="5867400"/>
          </a:xfrm>
        </p:spPr>
        <p:txBody>
          <a:bodyPr/>
          <a:lstStyle/>
          <a:p>
            <a:pPr marL="552450" indent="-552450">
              <a:buClr>
                <a:srgbClr val="0070C0"/>
              </a:buClr>
              <a:buFont typeface="Wingdings" pitchFamily="2" charset="2"/>
              <a:buAutoNum type="arabicPeriod"/>
            </a:pPr>
            <a:r>
              <a:rPr lang="es-ES_tradnl" altLang="en-US" sz="2400" dirty="0"/>
              <a:t>¿Cuántos años tienes?</a:t>
            </a:r>
          </a:p>
          <a:p>
            <a:pPr marL="552450" indent="-552450">
              <a:buClr>
                <a:srgbClr val="0070C0"/>
              </a:buClr>
              <a:buFont typeface="Wingdings" pitchFamily="2" charset="2"/>
              <a:buAutoNum type="arabicPeriod"/>
            </a:pPr>
            <a:r>
              <a:rPr lang="es-ES_tradnl" altLang="en-US" sz="2400" dirty="0" smtClean="0"/>
              <a:t>¿</a:t>
            </a:r>
            <a:r>
              <a:rPr lang="es-ES_tradnl" altLang="en-US" sz="2400" dirty="0"/>
              <a:t>Cuántos hermanos tienes?</a:t>
            </a:r>
          </a:p>
          <a:p>
            <a:pPr marL="552450" indent="-552450">
              <a:buClr>
                <a:srgbClr val="0070C0"/>
              </a:buClr>
              <a:buFont typeface="Wingdings" pitchFamily="2" charset="2"/>
              <a:buAutoNum type="arabicPeriod"/>
            </a:pPr>
            <a:endParaRPr lang="es-ES_tradnl" altLang="en-US" sz="2400" dirty="0"/>
          </a:p>
          <a:p>
            <a:pPr marL="552450" indent="-552450">
              <a:buClr>
                <a:srgbClr val="0070C0"/>
              </a:buClr>
              <a:buFont typeface="Wingdings" pitchFamily="2" charset="2"/>
              <a:buAutoNum type="arabicPeriod"/>
            </a:pPr>
            <a:r>
              <a:rPr lang="en-US" altLang="en-US" sz="2400" dirty="0"/>
              <a:t>¿</a:t>
            </a:r>
            <a:r>
              <a:rPr lang="en-US" altLang="en-US" sz="2400" dirty="0" err="1"/>
              <a:t>Tienes</a:t>
            </a:r>
            <a:r>
              <a:rPr lang="en-US" altLang="en-US" sz="2400" dirty="0"/>
              <a:t> </a:t>
            </a:r>
            <a:r>
              <a:rPr lang="en-US" altLang="en-US" sz="2400" dirty="0" err="1"/>
              <a:t>una</a:t>
            </a:r>
            <a:r>
              <a:rPr lang="en-US" altLang="en-US" sz="2400" dirty="0"/>
              <a:t> </a:t>
            </a:r>
            <a:r>
              <a:rPr lang="en-US" altLang="en-US" sz="2400" dirty="0" err="1"/>
              <a:t>mascota</a:t>
            </a:r>
            <a:r>
              <a:rPr lang="en-US" altLang="en-US" sz="2400" dirty="0"/>
              <a:t>?</a:t>
            </a:r>
          </a:p>
          <a:p>
            <a:pPr marL="552450" indent="-552450">
              <a:buClr>
                <a:srgbClr val="0070C0"/>
              </a:buClr>
              <a:buFont typeface="Wingdings" pitchFamily="2" charset="2"/>
              <a:buAutoNum type="arabicPeriod"/>
            </a:pPr>
            <a:endParaRPr lang="en-US" altLang="en-US" sz="2400" dirty="0"/>
          </a:p>
          <a:p>
            <a:pPr marL="552450" indent="-552450">
              <a:buClr>
                <a:srgbClr val="0070C0"/>
              </a:buClr>
              <a:buFont typeface="Wingdings" pitchFamily="2" charset="2"/>
              <a:buNone/>
            </a:pPr>
            <a:endParaRPr lang="en-US" altLang="en-US" sz="2400" dirty="0"/>
          </a:p>
          <a:p>
            <a:r>
              <a:rPr lang="en-US" altLang="en-US" sz="2400" dirty="0" err="1" smtClean="0"/>
              <a:t>Completa</a:t>
            </a:r>
            <a:r>
              <a:rPr lang="en-US" altLang="en-US" sz="2400" dirty="0" smtClean="0"/>
              <a:t> la </a:t>
            </a:r>
            <a:r>
              <a:rPr lang="en-US" altLang="en-US" sz="2400" dirty="0" err="1" smtClean="0"/>
              <a:t>hoja</a:t>
            </a:r>
            <a:r>
              <a:rPr lang="en-US" altLang="en-US" sz="2400" dirty="0" smtClean="0"/>
              <a:t> CAPITULO 2: GRAMATICA SELF CHECK QUIZ</a:t>
            </a:r>
          </a:p>
          <a:p>
            <a:r>
              <a:rPr lang="en-US" altLang="en-US" sz="2400" dirty="0" smtClean="0"/>
              <a:t>SIGN </a:t>
            </a:r>
            <a:r>
              <a:rPr lang="en-US" altLang="en-US" sz="2400" u="sng" dirty="0" smtClean="0"/>
              <a:t>Quiz 4: </a:t>
            </a:r>
            <a:r>
              <a:rPr lang="en-US" altLang="en-US" sz="2400" u="sng" dirty="0" err="1" smtClean="0"/>
              <a:t>Capitulo</a:t>
            </a:r>
            <a:r>
              <a:rPr lang="en-US" altLang="en-US" sz="2400" u="sng" dirty="0" smtClean="0"/>
              <a:t> 2</a:t>
            </a:r>
            <a:r>
              <a:rPr lang="en-US" altLang="en-US" sz="2400" dirty="0" smtClean="0"/>
              <a:t> by ....</a:t>
            </a:r>
          </a:p>
          <a:p>
            <a:r>
              <a:rPr lang="en-US" altLang="en-US" sz="2400" dirty="0" smtClean="0"/>
              <a:t>Study </a:t>
            </a:r>
            <a:r>
              <a:rPr lang="en-US" altLang="en-US" sz="2400" dirty="0"/>
              <a:t>CAPITULO 2 for </a:t>
            </a:r>
            <a:r>
              <a:rPr lang="en-US" altLang="en-US" sz="2400" dirty="0" smtClean="0"/>
              <a:t>EXAM on THURS. FEB 1st!</a:t>
            </a:r>
            <a:endParaRPr lang="en-US" altLang="en-US" sz="2400" dirty="0"/>
          </a:p>
          <a:p>
            <a:pPr marL="933450" lvl="1" indent="-476250">
              <a:buClr>
                <a:srgbClr val="0070C0"/>
              </a:buClr>
            </a:pPr>
            <a:r>
              <a:rPr lang="en-US" altLang="en-US" sz="1800" dirty="0"/>
              <a:t>Family Vocabulary</a:t>
            </a:r>
          </a:p>
          <a:p>
            <a:pPr marL="933450" lvl="1" indent="-476250">
              <a:buClr>
                <a:srgbClr val="0070C0"/>
              </a:buClr>
            </a:pPr>
            <a:r>
              <a:rPr lang="en-US" altLang="en-US" sz="1800" dirty="0"/>
              <a:t>House / Home Vocabulary</a:t>
            </a:r>
          </a:p>
          <a:p>
            <a:pPr marL="933450" lvl="1" indent="-476250">
              <a:buClr>
                <a:srgbClr val="0070C0"/>
              </a:buClr>
            </a:pPr>
            <a:r>
              <a:rPr lang="en-US" altLang="en-US" sz="1800" dirty="0"/>
              <a:t>Verb TENER</a:t>
            </a:r>
          </a:p>
          <a:p>
            <a:pPr marL="933450" lvl="1" indent="-476250">
              <a:buClr>
                <a:srgbClr val="0070C0"/>
              </a:buClr>
            </a:pPr>
            <a:r>
              <a:rPr lang="en-US" altLang="en-US" sz="1800" dirty="0"/>
              <a:t>Possessive Adjectives [MI/S, TU/S, SU/S,NUESTRO/S]</a:t>
            </a:r>
          </a:p>
          <a:p>
            <a:pPr marL="933450" lvl="1" indent="-476250">
              <a:buClr>
                <a:srgbClr val="0070C0"/>
              </a:buClr>
            </a:pPr>
            <a:r>
              <a:rPr lang="en-US" altLang="en-US" sz="1800" dirty="0"/>
              <a:t>Readings: </a:t>
            </a:r>
            <a:r>
              <a:rPr lang="en-US" altLang="en-US" sz="1800" u="sng" dirty="0" err="1"/>
              <a:t>Una</a:t>
            </a:r>
            <a:r>
              <a:rPr lang="en-US" altLang="en-US" sz="1800" u="sng" dirty="0"/>
              <a:t> </a:t>
            </a:r>
            <a:r>
              <a:rPr lang="en-US" altLang="en-US" sz="1800" u="sng" dirty="0" err="1"/>
              <a:t>familia</a:t>
            </a:r>
            <a:r>
              <a:rPr lang="en-US" altLang="en-US" sz="1800" u="sng" dirty="0"/>
              <a:t> </a:t>
            </a:r>
            <a:r>
              <a:rPr lang="en-US" altLang="en-US" sz="1800" u="sng" dirty="0" err="1"/>
              <a:t>Ecuatoriana</a:t>
            </a:r>
            <a:r>
              <a:rPr lang="en-US" altLang="en-US" sz="1800" dirty="0"/>
              <a:t> &amp; </a:t>
            </a:r>
            <a:r>
              <a:rPr lang="en-US" altLang="en-US" sz="1800" u="sng" dirty="0" err="1"/>
              <a:t>Mascotas</a:t>
            </a:r>
            <a:endParaRPr lang="en-US" altLang="en-US" sz="1800" dirty="0"/>
          </a:p>
        </p:txBody>
      </p:sp>
      <p:sp>
        <p:nvSpPr>
          <p:cNvPr id="8196" name="Rectangle 4"/>
          <p:cNvSpPr>
            <a:spLocks noChangeArrowheads="1"/>
          </p:cNvSpPr>
          <p:nvPr/>
        </p:nvSpPr>
        <p:spPr bwMode="auto">
          <a:xfrm>
            <a:off x="990600" y="2209800"/>
            <a:ext cx="7313613" cy="911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>
            <a:lvl1pPr>
              <a:defRPr sz="42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1pPr>
            <a:lvl2pPr>
              <a:defRPr sz="42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2pPr>
            <a:lvl3pPr>
              <a:defRPr sz="42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3pPr>
            <a:lvl4pPr>
              <a:defRPr sz="42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4pPr>
            <a:lvl5pPr>
              <a:defRPr sz="42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algn="ctr"/>
            <a:r>
              <a:rPr lang="en-US" altLang="en-US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Tarea</a:t>
            </a:r>
            <a:r>
              <a:rPr lang="en-US" alt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# </a:t>
            </a:r>
            <a:r>
              <a:rPr lang="en-US" alt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51</a:t>
            </a:r>
            <a:endParaRPr lang="en-US" altLang="en-US" b="1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8197" name="Text Box 5"/>
          <p:cNvSpPr txBox="1">
            <a:spLocks noChangeArrowheads="1"/>
          </p:cNvSpPr>
          <p:nvPr/>
        </p:nvSpPr>
        <p:spPr bwMode="auto">
          <a:xfrm>
            <a:off x="4620367" y="471486"/>
            <a:ext cx="184731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s-ES_tradnl" altLang="en-US" sz="2800" b="1" dirty="0">
              <a:solidFill>
                <a:srgbClr val="009900"/>
              </a:solidFill>
              <a:latin typeface="Times New Roman" pitchFamily="18" charset="0"/>
            </a:endParaRPr>
          </a:p>
        </p:txBody>
      </p:sp>
      <p:sp>
        <p:nvSpPr>
          <p:cNvPr id="8198" name="Text Box 6"/>
          <p:cNvSpPr txBox="1">
            <a:spLocks noChangeArrowheads="1"/>
          </p:cNvSpPr>
          <p:nvPr/>
        </p:nvSpPr>
        <p:spPr bwMode="auto">
          <a:xfrm>
            <a:off x="894505" y="1385887"/>
            <a:ext cx="184731" cy="52322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endParaRPr lang="es-ES_tradnl" altLang="en-US" sz="2800" b="1" dirty="0">
              <a:solidFill>
                <a:srgbClr val="009900"/>
              </a:solidFill>
              <a:latin typeface="Times New Roman" pitchFamily="18" charset="0"/>
            </a:endParaRPr>
          </a:p>
        </p:txBody>
      </p:sp>
      <p:sp>
        <p:nvSpPr>
          <p:cNvPr id="8199" name="Text Box 7"/>
          <p:cNvSpPr txBox="1">
            <a:spLocks noChangeArrowheads="1"/>
          </p:cNvSpPr>
          <p:nvPr/>
        </p:nvSpPr>
        <p:spPr bwMode="auto">
          <a:xfrm>
            <a:off x="4495800" y="1843087"/>
            <a:ext cx="184731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s-ES_tradnl" altLang="en-US" sz="2800" b="1" dirty="0">
              <a:solidFill>
                <a:srgbClr val="009900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7" grpId="0"/>
      <p:bldP spid="8198" grpId="0" animBg="1"/>
      <p:bldP spid="8199" grpId="0"/>
    </p:bldLst>
  </p:timing>
</p:sld>
</file>

<file path=ppt/theme/theme1.xml><?xml version="1.0" encoding="utf-8"?>
<a:theme xmlns:a="http://schemas.openxmlformats.org/drawingml/2006/main" name="Layers">
  <a:themeElements>
    <a:clrScheme name="Layers 9">
      <a:dk1>
        <a:srgbClr val="000000"/>
      </a:dk1>
      <a:lt1>
        <a:srgbClr val="FFFFFF"/>
      </a:lt1>
      <a:dk2>
        <a:srgbClr val="FF0000"/>
      </a:dk2>
      <a:lt2>
        <a:srgbClr val="009999"/>
      </a:lt2>
      <a:accent1>
        <a:srgbClr val="C7B505"/>
      </a:accent1>
      <a:accent2>
        <a:srgbClr val="FFFF66"/>
      </a:accent2>
      <a:accent3>
        <a:srgbClr val="FFFFFF"/>
      </a:accent3>
      <a:accent4>
        <a:srgbClr val="000000"/>
      </a:accent4>
      <a:accent5>
        <a:srgbClr val="E0D7AA"/>
      </a:accent5>
      <a:accent6>
        <a:srgbClr val="E7E75C"/>
      </a:accent6>
      <a:hlink>
        <a:srgbClr val="5A84D8"/>
      </a:hlink>
      <a:folHlink>
        <a:srgbClr val="A0C6BA"/>
      </a:folHlink>
    </a:clrScheme>
    <a:fontScheme name="Layers">
      <a:majorFont>
        <a:latin typeface="Times New Roman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Layers 1">
        <a:dk1>
          <a:srgbClr val="993300"/>
        </a:dk1>
        <a:lt1>
          <a:srgbClr val="CCCCCC"/>
        </a:lt1>
        <a:dk2>
          <a:srgbClr val="000000"/>
        </a:dk2>
        <a:lt2>
          <a:srgbClr val="FFFFFF"/>
        </a:lt2>
        <a:accent1>
          <a:srgbClr val="576F2B"/>
        </a:accent1>
        <a:accent2>
          <a:srgbClr val="666699"/>
        </a:accent2>
        <a:accent3>
          <a:srgbClr val="AAAAAA"/>
        </a:accent3>
        <a:accent4>
          <a:srgbClr val="AEAEAE"/>
        </a:accent4>
        <a:accent5>
          <a:srgbClr val="B4BBAC"/>
        </a:accent5>
        <a:accent6>
          <a:srgbClr val="5C5C8A"/>
        </a:accent6>
        <a:hlink>
          <a:srgbClr val="9933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yers 2">
        <a:dk1>
          <a:srgbClr val="993300"/>
        </a:dk1>
        <a:lt1>
          <a:srgbClr val="CCCCCC"/>
        </a:lt1>
        <a:dk2>
          <a:srgbClr val="330000"/>
        </a:dk2>
        <a:lt2>
          <a:srgbClr val="FFFFFF"/>
        </a:lt2>
        <a:accent1>
          <a:srgbClr val="996633"/>
        </a:accent1>
        <a:accent2>
          <a:srgbClr val="FF0000"/>
        </a:accent2>
        <a:accent3>
          <a:srgbClr val="ADAAAA"/>
        </a:accent3>
        <a:accent4>
          <a:srgbClr val="AEAEAE"/>
        </a:accent4>
        <a:accent5>
          <a:srgbClr val="CAB8AD"/>
        </a:accent5>
        <a:accent6>
          <a:srgbClr val="E70000"/>
        </a:accent6>
        <a:hlink>
          <a:srgbClr val="FF3300"/>
        </a:hlink>
        <a:folHlink>
          <a:srgbClr val="CC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yers 3">
        <a:dk1>
          <a:srgbClr val="79788A"/>
        </a:dk1>
        <a:lt1>
          <a:srgbClr val="FFFFFF"/>
        </a:lt1>
        <a:dk2>
          <a:srgbClr val="21203C"/>
        </a:dk2>
        <a:lt2>
          <a:srgbClr val="FFFFCC"/>
        </a:lt2>
        <a:accent1>
          <a:srgbClr val="476077"/>
        </a:accent1>
        <a:accent2>
          <a:srgbClr val="676C5A"/>
        </a:accent2>
        <a:accent3>
          <a:srgbClr val="ABABAF"/>
        </a:accent3>
        <a:accent4>
          <a:srgbClr val="DADADA"/>
        </a:accent4>
        <a:accent5>
          <a:srgbClr val="B1B6BD"/>
        </a:accent5>
        <a:accent6>
          <a:srgbClr val="5D6151"/>
        </a:accent6>
        <a:hlink>
          <a:srgbClr val="666699"/>
        </a:hlink>
        <a:folHlink>
          <a:srgbClr val="8CB0A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yers 4">
        <a:dk1>
          <a:srgbClr val="455B41"/>
        </a:dk1>
        <a:lt1>
          <a:srgbClr val="FFFFCC"/>
        </a:lt1>
        <a:dk2>
          <a:srgbClr val="79A994"/>
        </a:dk2>
        <a:lt2>
          <a:srgbClr val="FFFFCC"/>
        </a:lt2>
        <a:accent1>
          <a:srgbClr val="517087"/>
        </a:accent1>
        <a:accent2>
          <a:srgbClr val="666699"/>
        </a:accent2>
        <a:accent3>
          <a:srgbClr val="BED1C8"/>
        </a:accent3>
        <a:accent4>
          <a:srgbClr val="DADAAE"/>
        </a:accent4>
        <a:accent5>
          <a:srgbClr val="B3BBC3"/>
        </a:accent5>
        <a:accent6>
          <a:srgbClr val="5C5C8A"/>
        </a:accent6>
        <a:hlink>
          <a:srgbClr val="993300"/>
        </a:hlink>
        <a:folHlink>
          <a:srgbClr val="A4AF6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yers 5">
        <a:dk1>
          <a:srgbClr val="330000"/>
        </a:dk1>
        <a:lt1>
          <a:srgbClr val="FF9900"/>
        </a:lt1>
        <a:dk2>
          <a:srgbClr val="FFFFFF"/>
        </a:dk2>
        <a:lt2>
          <a:srgbClr val="8B3111"/>
        </a:lt2>
        <a:accent1>
          <a:srgbClr val="DD6D07"/>
        </a:accent1>
        <a:accent2>
          <a:srgbClr val="CC9900"/>
        </a:accent2>
        <a:accent3>
          <a:srgbClr val="FFCAAA"/>
        </a:accent3>
        <a:accent4>
          <a:srgbClr val="2A0000"/>
        </a:accent4>
        <a:accent5>
          <a:srgbClr val="EBBAAA"/>
        </a:accent5>
        <a:accent6>
          <a:srgbClr val="B98A00"/>
        </a:accent6>
        <a:hlink>
          <a:srgbClr val="CC3300"/>
        </a:hlink>
        <a:folHlink>
          <a:srgbClr val="CC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yers 6">
        <a:dk1>
          <a:srgbClr val="000000"/>
        </a:dk1>
        <a:lt1>
          <a:srgbClr val="FFFFE1"/>
        </a:lt1>
        <a:dk2>
          <a:srgbClr val="330033"/>
        </a:dk2>
        <a:lt2>
          <a:srgbClr val="330033"/>
        </a:lt2>
        <a:accent1>
          <a:srgbClr val="CCCC99"/>
        </a:accent1>
        <a:accent2>
          <a:srgbClr val="FF0000"/>
        </a:accent2>
        <a:accent3>
          <a:srgbClr val="FFFFEE"/>
        </a:accent3>
        <a:accent4>
          <a:srgbClr val="000000"/>
        </a:accent4>
        <a:accent5>
          <a:srgbClr val="E2E2CA"/>
        </a:accent5>
        <a:accent6>
          <a:srgbClr val="E70000"/>
        </a:accent6>
        <a:hlink>
          <a:srgbClr val="9900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yers 7">
        <a:dk1>
          <a:srgbClr val="000000"/>
        </a:dk1>
        <a:lt1>
          <a:srgbClr val="FFFFFF"/>
        </a:lt1>
        <a:dk2>
          <a:srgbClr val="000000"/>
        </a:dk2>
        <a:lt2>
          <a:srgbClr val="891411"/>
        </a:lt2>
        <a:accent1>
          <a:srgbClr val="4F917E"/>
        </a:accent1>
        <a:accent2>
          <a:srgbClr val="CC9900"/>
        </a:accent2>
        <a:accent3>
          <a:srgbClr val="FFFFFF"/>
        </a:accent3>
        <a:accent4>
          <a:srgbClr val="000000"/>
        </a:accent4>
        <a:accent5>
          <a:srgbClr val="B2C7C0"/>
        </a:accent5>
        <a:accent6>
          <a:srgbClr val="B98A00"/>
        </a:accent6>
        <a:hlink>
          <a:srgbClr val="5A84D8"/>
        </a:hlink>
        <a:folHlink>
          <a:srgbClr val="A0C6B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yers 8">
        <a:dk1>
          <a:srgbClr val="000000"/>
        </a:dk1>
        <a:lt1>
          <a:srgbClr val="FFFFFF"/>
        </a:lt1>
        <a:dk2>
          <a:srgbClr val="CC0000"/>
        </a:dk2>
        <a:lt2>
          <a:srgbClr val="999966"/>
        </a:lt2>
        <a:accent1>
          <a:srgbClr val="CCCCCC"/>
        </a:accent1>
        <a:accent2>
          <a:srgbClr val="CCCC6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B9B95C"/>
        </a:accent6>
        <a:hlink>
          <a:srgbClr val="666699"/>
        </a:hlink>
        <a:folHlink>
          <a:srgbClr val="CCCC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yers 9">
        <a:dk1>
          <a:srgbClr val="000000"/>
        </a:dk1>
        <a:lt1>
          <a:srgbClr val="FFFFFF"/>
        </a:lt1>
        <a:dk2>
          <a:srgbClr val="FF0000"/>
        </a:dk2>
        <a:lt2>
          <a:srgbClr val="009999"/>
        </a:lt2>
        <a:accent1>
          <a:srgbClr val="C7B505"/>
        </a:accent1>
        <a:accent2>
          <a:srgbClr val="FFFF66"/>
        </a:accent2>
        <a:accent3>
          <a:srgbClr val="FFFFFF"/>
        </a:accent3>
        <a:accent4>
          <a:srgbClr val="000000"/>
        </a:accent4>
        <a:accent5>
          <a:srgbClr val="E0D7AA"/>
        </a:accent5>
        <a:accent6>
          <a:srgbClr val="E7E75C"/>
        </a:accent6>
        <a:hlink>
          <a:srgbClr val="5A84D8"/>
        </a:hlink>
        <a:folHlink>
          <a:srgbClr val="A0C6B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yers 10">
        <a:dk1>
          <a:srgbClr val="000000"/>
        </a:dk1>
        <a:lt1>
          <a:srgbClr val="FFFFFF"/>
        </a:lt1>
        <a:dk2>
          <a:srgbClr val="660033"/>
        </a:dk2>
        <a:lt2>
          <a:srgbClr val="666699"/>
        </a:lt2>
        <a:accent1>
          <a:srgbClr val="95A3D1"/>
        </a:accent1>
        <a:accent2>
          <a:srgbClr val="FFFF66"/>
        </a:accent2>
        <a:accent3>
          <a:srgbClr val="FFFFFF"/>
        </a:accent3>
        <a:accent4>
          <a:srgbClr val="000000"/>
        </a:accent4>
        <a:accent5>
          <a:srgbClr val="C8CEE5"/>
        </a:accent5>
        <a:accent6>
          <a:srgbClr val="E7E75C"/>
        </a:accent6>
        <a:hlink>
          <a:srgbClr val="5A84D8"/>
        </a:hlink>
        <a:folHlink>
          <a:srgbClr val="CCCC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Layers</Template>
  <TotalTime>3402</TotalTime>
  <Words>419</Words>
  <Application>Microsoft Office PowerPoint</Application>
  <PresentationFormat>On-screen Show (4:3)</PresentationFormat>
  <Paragraphs>87</Paragraphs>
  <Slides>8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Layers</vt:lpstr>
      <vt:lpstr>Me llamo ___________  Clase 601 La fecha es el 25 de enero del 2018</vt:lpstr>
      <vt:lpstr>Repaso de la Tarea # 50</vt:lpstr>
      <vt:lpstr>Repaso de la Tarea 50</vt:lpstr>
      <vt:lpstr>Repaso de la Tarea 50</vt:lpstr>
      <vt:lpstr>Repaso del Proposito 50</vt:lpstr>
      <vt:lpstr>Repaso del Proposito 50</vt:lpstr>
      <vt:lpstr>PowerPoint Presentation</vt:lpstr>
      <vt:lpstr>II- Copia y responde Ejercicio 3 p. 81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 Clase 9N La fecha es el 29 de mayo del 2012</dc:title>
  <dc:creator>Helen Zumaeta</dc:creator>
  <cp:lastModifiedBy>Helen Zumaeta</cp:lastModifiedBy>
  <cp:revision>56</cp:revision>
  <cp:lastPrinted>2015-02-23T15:15:11Z</cp:lastPrinted>
  <dcterms:created xsi:type="dcterms:W3CDTF">2012-05-29T17:47:50Z</dcterms:created>
  <dcterms:modified xsi:type="dcterms:W3CDTF">2018-01-25T20:40:12Z</dcterms:modified>
</cp:coreProperties>
</file>